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5" r:id="rId9"/>
    <p:sldId id="272" r:id="rId10"/>
    <p:sldId id="273" r:id="rId11"/>
    <p:sldId id="274" r:id="rId12"/>
    <p:sldId id="258" r:id="rId13"/>
    <p:sldId id="260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0" r:id="rId22"/>
    <p:sldId id="285" r:id="rId23"/>
    <p:sldId id="266" r:id="rId24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1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03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5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9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0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79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4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31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17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40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82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3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73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9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9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66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51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2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Google_DeepMind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ru.wikipedia.org/wiki/%D0%93%D0%B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hyperlink" Target="https://ru.wikipedia.org/wiki/%D0%9C%D0%B0%D1%82%D1%87_Deep_Blue_%E2%80%94_%D0%93%D0%B0%D1%80%D1%80%D0%B8_%D0%9A%D0%B0%D1%81%D0%BF%D0%B0%D1%80%D0%BE%D0%B2" TargetMode="External"/><Relationship Id="rId4" Type="http://schemas.openxmlformats.org/officeDocument/2006/relationships/image" Target="../media/image18.svg"/><Relationship Id="rId9" Type="http://schemas.openxmlformats.org/officeDocument/2006/relationships/hyperlink" Target="https://ru.wikipedia.org/wiki/%D0%93%D0%B0%D0%BD%D0%B4%D0%B8%D0%BA%D0%B0%D0%BF_(%D1%81%D0%BF%D0%BE%D1%80%D1%82)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8%D1%81%D0%BA%D1%83%D1%81%D1%81%D1%82%D0%B2%D0%B5%D0%BD%D0%BD%D1%8B%D0%B9_%D0%B8%D0%BD%D1%82%D0%B5%D0%BB%D0%BB%D0%B5%D0%BA%D1%82" TargetMode="External"/><Relationship Id="rId13" Type="http://schemas.openxmlformats.org/officeDocument/2006/relationships/hyperlink" Target="https://ru.wikipedia.org/wiki/AlphaFold#cite_note-2" TargetMode="External"/><Relationship Id="rId18" Type="http://schemas.openxmlformats.org/officeDocument/2006/relationships/hyperlink" Target="https://ru.wikipedia.org/wiki/AlphaFold#cite_note-6" TargetMode="External"/><Relationship Id="rId3" Type="http://schemas.openxmlformats.org/officeDocument/2006/relationships/image" Target="../media/image17.png"/><Relationship Id="rId21" Type="http://schemas.openxmlformats.org/officeDocument/2006/relationships/hyperlink" Target="https://ru.wikipedia.org/wiki/Nature" TargetMode="External"/><Relationship Id="rId7" Type="http://schemas.openxmlformats.org/officeDocument/2006/relationships/image" Target="../media/image21.png"/><Relationship Id="rId12" Type="http://schemas.openxmlformats.org/officeDocument/2006/relationships/hyperlink" Target="https://ru.wikipedia.org/wiki/%D0%93%D0%BB%D1%83%D0%B1%D0%BE%D0%BA%D0%BE%D0%B5_%D0%BE%D0%B1%D1%83%D1%87%D0%B5%D0%BD%D0%B8%D0%B5" TargetMode="External"/><Relationship Id="rId17" Type="http://schemas.openxmlformats.org/officeDocument/2006/relationships/hyperlink" Target="https://ru.wikipedia.org/wiki/AlphaFold#cite_note-5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ru.wikipedia.org/wiki/AlphaFold#cite_note-4" TargetMode="External"/><Relationship Id="rId20" Type="http://schemas.openxmlformats.org/officeDocument/2006/relationships/hyperlink" Target="https://ru.wikipedia.org/wiki/AlphaFold#cite_note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hyperlink" Target="https://ru.wikipedia.org/wiki/AlphaFold#cite_note-1" TargetMode="External"/><Relationship Id="rId5" Type="http://schemas.openxmlformats.org/officeDocument/2006/relationships/image" Target="../media/image19.png"/><Relationship Id="rId15" Type="http://schemas.openxmlformats.org/officeDocument/2006/relationships/hyperlink" Target="https://ru.wikipedia.org/wiki/AlphaFold#cite_note-3" TargetMode="External"/><Relationship Id="rId10" Type="http://schemas.openxmlformats.org/officeDocument/2006/relationships/hyperlink" Target="https://ru.wikipedia.org/wiki/%D0%A1%D1%82%D1%80%D1%83%D0%BA%D1%82%D1%83%D1%80%D0%B0_%D0%B1%D0%B5%D0%BB%D0%BA%D0%BE%D0%B2" TargetMode="External"/><Relationship Id="rId19" Type="http://schemas.openxmlformats.org/officeDocument/2006/relationships/hyperlink" Target="https://ru.wikipedia.org/wiki/AlphaFold#cite_note-7" TargetMode="External"/><Relationship Id="rId4" Type="http://schemas.openxmlformats.org/officeDocument/2006/relationships/image" Target="../media/image18.svg"/><Relationship Id="rId9" Type="http://schemas.openxmlformats.org/officeDocument/2006/relationships/hyperlink" Target="https://ru.wikipedia.org/wiki/Google_DeepMind" TargetMode="External"/><Relationship Id="rId14" Type="http://schemas.openxmlformats.org/officeDocument/2006/relationships/hyperlink" Target="https://ru.wikipedia.org/wiki/CASP" TargetMode="External"/><Relationship Id="rId22" Type="http://schemas.openxmlformats.org/officeDocument/2006/relationships/hyperlink" Target="https://ru.wikipedia.org/wiki/%D0%9F%D0%9E_%D1%81_%D0%BE%D1%82%D0%BA%D1%80%D1%8B%D1%82%D1%8B%D0%BC_%D0%B8%D1%81%D1%85%D0%BE%D0%B4%D0%BD%D1%8B%D0%BC_%D0%BA%D0%BE%D0%B4%D0%BE%D0%B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7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hyperlink" Target="https://twitter.com/yoheinakajima/status/1640934493489070080?s=2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chaos_gpt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github.com/Torantulino/Auto-GP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4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0%D0%B2%D1%82%D0%BE%D1%80%D0%B5%D0%B3%D1%80%D0%B5%D1%81%D1%81%D0%B8%D0%BE%D0%BD%D0%BD%D0%B0%D1%8F_%D0%BC%D0%BE%D0%B4%D0%B5%D0%BB%D1%8C" TargetMode="External"/><Relationship Id="rId13" Type="http://schemas.openxmlformats.org/officeDocument/2006/relationships/hyperlink" Target="https://ru.wikipedia.org/wiki/GPT-3#cite_note-n1_gpt3_release-5" TargetMode="External"/><Relationship Id="rId18" Type="http://schemas.openxmlformats.org/officeDocument/2006/relationships/hyperlink" Target="https://ru.wikipedia.org/wiki/GPT-3#cite_note-api_announcement-3" TargetMode="External"/><Relationship Id="rId3" Type="http://schemas.openxmlformats.org/officeDocument/2006/relationships/image" Target="../media/image17.png"/><Relationship Id="rId21" Type="http://schemas.openxmlformats.org/officeDocument/2006/relationships/hyperlink" Target="https://ru.wikipedia.org/w/index.php?title=Common_Crawl&amp;action=edit&amp;redlink=1" TargetMode="External"/><Relationship Id="rId7" Type="http://schemas.openxmlformats.org/officeDocument/2006/relationships/hyperlink" Target="https://ru.wikipedia.org/wiki/GPT-3#cite_note-4" TargetMode="External"/><Relationship Id="rId12" Type="http://schemas.openxmlformats.org/officeDocument/2006/relationships/hyperlink" Target="https://ru.wikipedia.org/wiki/%D0%A2%D1%80%D0%B0%D0%BD%D1%81%D1%84%D0%BE%D1%80%D0%BC%D0%B5%D1%80_(%D0%BC%D0%BE%D0%B4%D0%B5%D0%BB%D1%8C_%D0%BC%D0%B0%D1%88%D0%B8%D0%BD%D0%BD%D0%BE%D0%B3%D0%BE_%D0%BE%D0%B1%D1%83%D1%87%D0%B5%D0%BD%D0%B8%D1%8F)" TargetMode="External"/><Relationship Id="rId17" Type="http://schemas.openxmlformats.org/officeDocument/2006/relationships/hyperlink" Target="https://ru.wikipedia.org/wiki/GPT-3#cite_note-7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ru.wikipedia.org/wiki/Microsoft_Azure" TargetMode="External"/><Relationship Id="rId20" Type="http://schemas.openxmlformats.org/officeDocument/2006/relationships/hyperlink" Target="https://ru.wikipedia.org/wiki/%D0%9D%D0%B0%D0%B1%D0%BE%D1%80_%D0%B4%D0%B0%D0%BD%D0%BD%D1%8B%D1%8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hyperlink" Target="https://ru.wikipedia.org/wiki/%D0%AF%D0%B7%D1%8B%D0%BA%D0%BE%D0%B2%D0%B0%D1%8F_%D0%BC%D0%BE%D0%B4%D0%B5%D0%BB%D1%8C" TargetMode="External"/><Relationship Id="rId24" Type="http://schemas.openxmlformats.org/officeDocument/2006/relationships/hyperlink" Target="https://ru.wikipedia.org/wiki/GPT-3#cite_note-9" TargetMode="External"/><Relationship Id="rId5" Type="http://schemas.openxmlformats.org/officeDocument/2006/relationships/image" Target="../media/image19.png"/><Relationship Id="rId15" Type="http://schemas.openxmlformats.org/officeDocument/2006/relationships/hyperlink" Target="https://ru.wikipedia.org/wiki/%D0%A1%D1%83%D0%BF%D0%B5%D1%80%D0%BA%D0%BE%D0%BC%D0%BF%D1%8C%D1%8E%D1%82%D0%B5%D1%80" TargetMode="External"/><Relationship Id="rId23" Type="http://schemas.openxmlformats.org/officeDocument/2006/relationships/hyperlink" Target="https://ru.wikipedia.org/wiki/%D0%90%D0%BD%D0%B3%D0%BB%D0%B8%D0%B9%D1%81%D0%BA%D0%B0%D1%8F_%D0%92%D0%B8%D0%BA%D0%B8%D0%BF%D0%B5%D0%B4%D0%B8%D1%8F" TargetMode="External"/><Relationship Id="rId10" Type="http://schemas.openxmlformats.org/officeDocument/2006/relationships/hyperlink" Target="https://en.wikipedia.org/wiki/Generative_model" TargetMode="External"/><Relationship Id="rId19" Type="http://schemas.openxmlformats.org/officeDocument/2006/relationships/hyperlink" Target="https://ru.wikipedia.org/wiki/GPT-3#cite_note-8" TargetMode="External"/><Relationship Id="rId4" Type="http://schemas.openxmlformats.org/officeDocument/2006/relationships/image" Target="../media/image18.svg"/><Relationship Id="rId9" Type="http://schemas.openxmlformats.org/officeDocument/2006/relationships/hyperlink" Target="https://ru.wikipedia.org/w/index.php?title=Generative_model&amp;action=edit&amp;redlink=1" TargetMode="External"/><Relationship Id="rId14" Type="http://schemas.openxmlformats.org/officeDocument/2006/relationships/hyperlink" Target="https://ru.wikipedia.org/wiki/GPT-3#cite_note-6" TargetMode="External"/><Relationship Id="rId22" Type="http://schemas.openxmlformats.org/officeDocument/2006/relationships/hyperlink" Target="https://en.wikipedia.org/wiki/Common_Craw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GitHub" TargetMode="External"/><Relationship Id="rId13" Type="http://schemas.openxmlformats.org/officeDocument/2006/relationships/hyperlink" Target="https://ru.wikipedia.org/wiki/GPT-3#cite_note-31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ru.wikipedia.org/wiki/%D0%A1%D0%B1%D0%B5%D1%80" TargetMode="External"/><Relationship Id="rId12" Type="http://schemas.openxmlformats.org/officeDocument/2006/relationships/hyperlink" Target="https://ru.wikipedia.org/w/index.php?title=YaLM&amp;action=edit&amp;redlink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hyperlink" Target="https://ru.wikipedia.org/wiki/%D0%AF%D0%BD%D0%B4%D0%B5%D0%BA%D1%81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ru.wikipedia.org/wiki/GPT-3#cite_note-30" TargetMode="External"/><Relationship Id="rId4" Type="http://schemas.openxmlformats.org/officeDocument/2006/relationships/image" Target="../media/image18.svg"/><Relationship Id="rId9" Type="http://schemas.openxmlformats.org/officeDocument/2006/relationships/hyperlink" Target="https://ru.wikipedia.org/wiki/Stack_Overflo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Губин Максим Юрьевич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Программист-аналитик</a:t>
            </a:r>
          </a:p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Medium" pitchFamily="34" charset="0"/>
              </a:rPr>
              <a:t>gubin.m.u@gmail.com</a:t>
            </a:r>
            <a:endParaRPr lang="en-US" sz="2400" dirty="0"/>
          </a:p>
        </p:txBody>
      </p:sp>
      <p:sp>
        <p:nvSpPr>
          <p:cNvPr id="13" name="Text 3"/>
          <p:cNvSpPr/>
          <p:nvPr/>
        </p:nvSpPr>
        <p:spPr>
          <a:xfrm>
            <a:off x="952500" y="4105275"/>
            <a:ext cx="8963025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ru-RU" sz="60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История развития искусственного интеллекта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AlphaGo 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и </a:t>
            </a:r>
            <a:r>
              <a:rPr lang="en-US" sz="3600" dirty="0" err="1">
                <a:solidFill>
                  <a:srgbClr val="000000"/>
                </a:solidFill>
                <a:latin typeface="Montserrat SemiBold" pitchFamily="34" charset="0"/>
              </a:rPr>
              <a:t>AlphaZero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56FA2-AC37-4035-B93D-4A467C33323F}"/>
              </a:ext>
            </a:extLst>
          </p:cNvPr>
          <p:cNvSpPr txBox="1"/>
          <p:nvPr/>
        </p:nvSpPr>
        <p:spPr>
          <a:xfrm>
            <a:off x="1248508" y="1852177"/>
            <a:ext cx="9144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AlphaGo</a:t>
            </a:r>
            <a:r>
              <a:rPr lang="ru-RU" sz="2800" dirty="0"/>
              <a:t> — программа для игры в </a:t>
            </a:r>
            <a:r>
              <a:rPr lang="ru-RU" sz="2800" dirty="0">
                <a:hlinkClick r:id="rId7" tooltip="Го"/>
              </a:rPr>
              <a:t>го</a:t>
            </a:r>
            <a:r>
              <a:rPr lang="ru-RU" sz="2800" dirty="0"/>
              <a:t>, разработанная компанией </a:t>
            </a:r>
            <a:r>
              <a:rPr lang="ru-RU" sz="2800" dirty="0">
                <a:hlinkClick r:id="rId8" tooltip="Google DeepMind"/>
              </a:rPr>
              <a:t>Google DeepMind</a:t>
            </a:r>
            <a:r>
              <a:rPr lang="ru-RU" sz="2800" dirty="0"/>
              <a:t> в </a:t>
            </a:r>
            <a:r>
              <a:rPr lang="ru-RU" sz="2800" b="1" dirty="0"/>
              <a:t>2015 </a:t>
            </a:r>
            <a:r>
              <a:rPr lang="ru-RU" sz="2800" dirty="0"/>
              <a:t>году. AlphaGo стала первой в мире программой, которая выиграла матч без </a:t>
            </a:r>
            <a:r>
              <a:rPr lang="ru-RU" sz="2800" dirty="0">
                <a:hlinkClick r:id="rId9" tooltip="Гандикап (спорт)"/>
              </a:rPr>
              <a:t>гандикапа</a:t>
            </a:r>
            <a:r>
              <a:rPr lang="ru-RU" sz="2800" dirty="0"/>
              <a:t> у профессионального игрока в го на стандартной доске 19 × 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67ED8-FC39-403B-A4DD-E1D690FD82FC}"/>
              </a:ext>
            </a:extLst>
          </p:cNvPr>
          <p:cNvSpPr txBox="1"/>
          <p:nvPr/>
        </p:nvSpPr>
        <p:spPr>
          <a:xfrm>
            <a:off x="1248508" y="4187041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Победу AlphaGo над Ли Седолем часто сравнивают с </a:t>
            </a:r>
            <a:r>
              <a:rPr lang="ru-RU" sz="2800" dirty="0">
                <a:hlinkClick r:id="rId10" tooltip="Матч Deep Blue — Гарри Каспаров"/>
              </a:rPr>
              <a:t>шахматным матчем между программой Deep Blue и Гарри Каспаровым</a:t>
            </a:r>
            <a:r>
              <a:rPr lang="ru-RU" sz="2800" dirty="0"/>
              <a:t> 1997 года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04A0C-4563-4E4B-BC99-3678239836F8}"/>
              </a:ext>
            </a:extLst>
          </p:cNvPr>
          <p:cNvSpPr txBox="1"/>
          <p:nvPr/>
        </p:nvSpPr>
        <p:spPr>
          <a:xfrm>
            <a:off x="1084860" y="5946338"/>
            <a:ext cx="9144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chemeClr val="tx2"/>
                </a:solidFill>
              </a:rPr>
              <a:t>2016: AlphaGo beats human professional Go player with no handicap for the first time;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chemeClr val="tx2"/>
                </a:solidFill>
              </a:rPr>
              <a:t>2017: AlphaGo beats Lee Sedol;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>
                <a:solidFill>
                  <a:schemeClr val="tx2"/>
                </a:solidFill>
              </a:rPr>
              <a:t>2017: </a:t>
            </a:r>
            <a:r>
              <a:rPr lang="en-US" altLang="ru-RU" sz="1800" b="1" dirty="0" err="1">
                <a:solidFill>
                  <a:schemeClr val="tx2"/>
                </a:solidFill>
              </a:rPr>
              <a:t>AlphaZero</a:t>
            </a:r>
            <a:r>
              <a:rPr lang="en-US" altLang="ru-RU" sz="1800" b="1" dirty="0">
                <a:solidFill>
                  <a:schemeClr val="tx2"/>
                </a:solidFill>
              </a:rPr>
              <a:t>, after 24h of training, beats AlphaGo.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1800" b="1" dirty="0">
              <a:solidFill>
                <a:schemeClr val="tx2"/>
              </a:solidFill>
            </a:endParaRPr>
          </a:p>
          <a:p>
            <a:pPr>
              <a:buFontTx/>
              <a:buNone/>
            </a:pPr>
            <a:r>
              <a:rPr lang="en-US" altLang="ru-RU" sz="1800" b="1" dirty="0"/>
              <a:t>Chess: </a:t>
            </a:r>
            <a:r>
              <a:rPr lang="en-US" altLang="ru-RU" sz="1800" dirty="0" err="1"/>
              <a:t>AlphaZero</a:t>
            </a:r>
            <a:r>
              <a:rPr lang="en-US" altLang="ru-RU" sz="1800" dirty="0"/>
              <a:t> was trained on chess for a total of nine hours before the tournament against Stockfish 8, and showed superior results. </a:t>
            </a:r>
          </a:p>
          <a:p>
            <a:pPr>
              <a:buFontTx/>
              <a:buNone/>
            </a:pPr>
            <a:endParaRPr lang="en-US" altLang="ru-RU" sz="1800" dirty="0"/>
          </a:p>
          <a:p>
            <a:pPr>
              <a:buFontTx/>
              <a:buNone/>
            </a:pPr>
            <a:r>
              <a:rPr lang="en-US" altLang="ru-RU" sz="1800" b="1" dirty="0"/>
              <a:t>Shogi: </a:t>
            </a:r>
            <a:r>
              <a:rPr lang="en-US" altLang="ru-RU" sz="1800" dirty="0" err="1"/>
              <a:t>AlphaZero</a:t>
            </a:r>
            <a:r>
              <a:rPr lang="en-US" altLang="ru-RU" sz="1800" dirty="0"/>
              <a:t> was trained on shogi for a total of two hours before the tournament. 90 victories out of 100 matches.</a:t>
            </a:r>
          </a:p>
        </p:txBody>
      </p:sp>
    </p:spTree>
    <p:extLst>
      <p:ext uri="{BB962C8B-B14F-4D97-AF65-F5344CB8AC3E}">
        <p14:creationId xmlns:p14="http://schemas.microsoft.com/office/powerpoint/2010/main" val="317320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62758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 err="1">
                <a:solidFill>
                  <a:srgbClr val="000000"/>
                </a:solidFill>
                <a:latin typeface="Montserrat SemiBold" pitchFamily="34" charset="0"/>
              </a:rPr>
              <a:t>AlphaFold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E9ECE-3201-457A-A7AC-1579F52B5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6202" y="1922585"/>
            <a:ext cx="7156938" cy="53677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F098F-877D-4A03-BEDA-65604841128C}"/>
              </a:ext>
            </a:extLst>
          </p:cNvPr>
          <p:cNvSpPr txBox="1"/>
          <p:nvPr/>
        </p:nvSpPr>
        <p:spPr>
          <a:xfrm>
            <a:off x="952500" y="1725030"/>
            <a:ext cx="9144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AlphaFold</a:t>
            </a:r>
            <a:r>
              <a:rPr lang="ru-RU" dirty="0"/>
              <a:t> — программа на базе </a:t>
            </a:r>
            <a:r>
              <a:rPr lang="ru-RU" dirty="0">
                <a:hlinkClick r:id="rId8" tooltip="Искусственный интеллект"/>
              </a:rPr>
              <a:t>искусственного интеллекта</a:t>
            </a:r>
            <a:r>
              <a:rPr lang="ru-RU" dirty="0"/>
              <a:t> (AI), разработанная </a:t>
            </a:r>
            <a:r>
              <a:rPr lang="ru-RU" dirty="0">
                <a:hlinkClick r:id="rId9" tooltip="Google DeepMind"/>
              </a:rPr>
              <a:t>Google DeepMind</a:t>
            </a:r>
            <a:r>
              <a:rPr lang="ru-RU" dirty="0"/>
              <a:t>, которая выполняет предсказания пространственной </a:t>
            </a:r>
            <a:r>
              <a:rPr lang="ru-RU" dirty="0">
                <a:hlinkClick r:id="rId10" tooltip="Структура белков"/>
              </a:rPr>
              <a:t>структуры белка</a:t>
            </a:r>
            <a:r>
              <a:rPr lang="ru-RU" baseline="30000" dirty="0">
                <a:hlinkClick r:id="rId11"/>
              </a:rPr>
              <a:t>[1]</a:t>
            </a:r>
            <a:r>
              <a:rPr lang="ru-RU" dirty="0"/>
              <a:t>. Программа разработана как система </a:t>
            </a:r>
            <a:r>
              <a:rPr lang="ru-RU" dirty="0">
                <a:hlinkClick r:id="rId12" tooltip="Глубокое обучение"/>
              </a:rPr>
              <a:t>глубокого обучения</a:t>
            </a:r>
            <a:r>
              <a:rPr lang="ru-RU" baseline="30000" dirty="0">
                <a:hlinkClick r:id="rId13"/>
              </a:rPr>
              <a:t>[2]</a:t>
            </a:r>
            <a:r>
              <a:rPr lang="ru-RU" dirty="0"/>
              <a:t>. </a:t>
            </a:r>
          </a:p>
          <a:p>
            <a:r>
              <a:rPr lang="ru-RU" dirty="0"/>
              <a:t>AlphaFold имеет две основные версии. Команда исследователей, использовавшая AlphaFold 1, заняла первое место в общем рейтинге 13-й </a:t>
            </a:r>
            <a:r>
              <a:rPr lang="ru-RU" dirty="0">
                <a:hlinkClick r:id="rId14" tooltip="CASP"/>
              </a:rPr>
              <a:t>СASP</a:t>
            </a:r>
            <a:r>
              <a:rPr lang="ru-RU" dirty="0"/>
              <a:t> в декабре 2018 года. Программа оказалась особенно успешной в предсказании точных структур белков в категории, которую организаторы конкурса оценивали как самую сложную — когда для белков с частично похожей последовательностью не было доступно существующих шаблонных структур</a:t>
            </a:r>
            <a:r>
              <a:rPr lang="ru-RU" baseline="30000" dirty="0">
                <a:hlinkClick r:id="rId15"/>
              </a:rPr>
              <a:t>[3]</a:t>
            </a:r>
            <a:r>
              <a:rPr lang="ru-RU" dirty="0"/>
              <a:t>. </a:t>
            </a:r>
          </a:p>
          <a:p>
            <a:r>
              <a:rPr lang="ru-RU" dirty="0"/>
              <a:t>Команда разработчиков AlphaFold 2 участвовала в следующем конкурсе CASP в ноябре 2020 года</a:t>
            </a:r>
            <a:r>
              <a:rPr lang="ru-RU" baseline="30000" dirty="0">
                <a:hlinkClick r:id="rId16"/>
              </a:rPr>
              <a:t>[4]</a:t>
            </a:r>
            <a:r>
              <a:rPr lang="ru-RU" dirty="0"/>
              <a:t>. Команда достигла гораздо большей точности, чем любая другая группа. Модель набрала более 90 баллов примерно для двух третей белков в тесте GDT, который измеряет степень, с которой структура, предсказанная вычислительной программой, подобна структуре, определённой лабораторным экспериментом (число 100 соответствует полному совпадению)</a:t>
            </a:r>
            <a:r>
              <a:rPr lang="ru-RU" baseline="30000" dirty="0">
                <a:hlinkClick r:id="rId17"/>
              </a:rPr>
              <a:t>[5]</a:t>
            </a:r>
            <a:r>
              <a:rPr lang="ru-RU" baseline="30000" dirty="0">
                <a:hlinkClick r:id="rId18"/>
              </a:rPr>
              <a:t>[6]</a:t>
            </a:r>
            <a:r>
              <a:rPr lang="ru-RU" dirty="0"/>
              <a:t>. </a:t>
            </a:r>
          </a:p>
          <a:p>
            <a:r>
              <a:rPr lang="ru-RU" dirty="0"/>
              <a:t>Результаты AlphaFold 2 в CASP были охарактеризованы как «поразительные»</a:t>
            </a:r>
            <a:r>
              <a:rPr lang="ru-RU" baseline="30000" dirty="0">
                <a:hlinkClick r:id="rId19"/>
              </a:rPr>
              <a:t>[7]</a:t>
            </a:r>
            <a:r>
              <a:rPr lang="ru-RU" dirty="0"/>
              <a:t>. В то же время некоторые исследователи отметили, что точность недостаточно высока для оставшейся трети прогнозов и что не раскрывается механизм и правила сворачивания белка, чтобы проблема сворачивания белка считалась решённой</a:t>
            </a:r>
            <a:r>
              <a:rPr lang="ru-RU" baseline="30000" dirty="0">
                <a:hlinkClick r:id="rId20"/>
              </a:rPr>
              <a:t>[8]</a:t>
            </a:r>
            <a:r>
              <a:rPr lang="ru-RU" dirty="0"/>
              <a:t>. </a:t>
            </a:r>
          </a:p>
          <a:p>
            <a:r>
              <a:rPr lang="ru-RU" dirty="0"/>
              <a:t>15 июля 2021 года статья об AlphaFold2 была размещена в </a:t>
            </a:r>
            <a:r>
              <a:rPr lang="ru-RU" dirty="0">
                <a:hlinkClick r:id="rId21" tooltip="Nature"/>
              </a:rPr>
              <a:t>Nature</a:t>
            </a:r>
            <a:r>
              <a:rPr lang="ru-RU" dirty="0"/>
              <a:t> в качестве публикации для предварительного доступа вместе с программным обеспечением с </a:t>
            </a:r>
            <a:r>
              <a:rPr lang="ru-RU" dirty="0">
                <a:hlinkClick r:id="rId22" tooltip="ПО с открытым исходным кодом"/>
              </a:rPr>
              <a:t>открытым исходным кодом</a:t>
            </a:r>
            <a:r>
              <a:rPr lang="ru-RU" dirty="0"/>
              <a:t> и доступной для поиска базой данных с различными видами белков</a:t>
            </a:r>
          </a:p>
        </p:txBody>
      </p:sp>
    </p:spTree>
    <p:extLst>
      <p:ext uri="{BB962C8B-B14F-4D97-AF65-F5344CB8AC3E}">
        <p14:creationId xmlns:p14="http://schemas.microsoft.com/office/powerpoint/2010/main" val="141397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904086" y="993456"/>
            <a:ext cx="4156179" cy="84596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Закон Мура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C3B51-C686-45E6-AEF9-45F40FBAE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890" y="1508186"/>
            <a:ext cx="9699464" cy="71786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будущее: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GAN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2">
            <a:extLst>
              <a:ext uri="{FF2B5EF4-FFF2-40B4-BE49-F238E27FC236}">
                <a16:creationId xmlns:a16="http://schemas.microsoft.com/office/drawing/2014/main" id="{281E888D-2BD4-42B5-A062-AFF8A0ED6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4" y="1847849"/>
            <a:ext cx="5794461" cy="579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3">
            <a:extLst>
              <a:ext uri="{FF2B5EF4-FFF2-40B4-BE49-F238E27FC236}">
                <a16:creationId xmlns:a16="http://schemas.microsoft.com/office/drawing/2014/main" id="{F86302DE-44EA-4881-A08F-F482C9953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282" y="1847850"/>
            <a:ext cx="5832088" cy="583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4">
            <a:extLst>
              <a:ext uri="{FF2B5EF4-FFF2-40B4-BE49-F238E27FC236}">
                <a16:creationId xmlns:a16="http://schemas.microsoft.com/office/drawing/2014/main" id="{B1C3B3D8-2B20-4DDE-938B-F6AA22680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637" y="1746016"/>
            <a:ext cx="2375370" cy="237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5">
            <a:extLst>
              <a:ext uri="{FF2B5EF4-FFF2-40B4-BE49-F238E27FC236}">
                <a16:creationId xmlns:a16="http://schemas.microsoft.com/office/drawing/2014/main" id="{3E8605BD-D318-492F-B624-92FFB4A29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85" y="5341412"/>
            <a:ext cx="2300898" cy="23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будущее: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GAN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3">
            <a:extLst>
              <a:ext uri="{FF2B5EF4-FFF2-40B4-BE49-F238E27FC236}">
                <a16:creationId xmlns:a16="http://schemas.microsoft.com/office/drawing/2014/main" id="{7FD85552-5DB6-469F-A57C-D0676982BD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39" y="1995487"/>
            <a:ext cx="4886446" cy="488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4">
            <a:extLst>
              <a:ext uri="{FF2B5EF4-FFF2-40B4-BE49-F238E27FC236}">
                <a16:creationId xmlns:a16="http://schemas.microsoft.com/office/drawing/2014/main" id="{B5A09A8C-5235-47B6-8B05-19547A548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19" y="1995427"/>
            <a:ext cx="4886446" cy="488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5">
            <a:extLst>
              <a:ext uri="{FF2B5EF4-FFF2-40B4-BE49-F238E27FC236}">
                <a16:creationId xmlns:a16="http://schemas.microsoft.com/office/drawing/2014/main" id="{910228FF-6394-4F6C-A259-626690D838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881" y="1995427"/>
            <a:ext cx="4886446" cy="488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29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: </a:t>
            </a:r>
            <a:r>
              <a:rPr lang="en-US" sz="3600" dirty="0" err="1">
                <a:solidFill>
                  <a:srgbClr val="000000"/>
                </a:solidFill>
                <a:latin typeface="Montserrat SemiBold" pitchFamily="34" charset="0"/>
              </a:rPr>
              <a:t>GauGAN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graphicFrame>
        <p:nvGraphicFramePr>
          <p:cNvPr id="8" name="Объект 2">
            <a:extLst>
              <a:ext uri="{FF2B5EF4-FFF2-40B4-BE49-F238E27FC236}">
                <a16:creationId xmlns:a16="http://schemas.microsoft.com/office/drawing/2014/main" id="{40966289-F5D5-45CC-BBBA-FE65D94F1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259320"/>
              </p:ext>
            </p:extLst>
          </p:nvPr>
        </p:nvGraphicFramePr>
        <p:xfrm>
          <a:off x="1617663" y="1847850"/>
          <a:ext cx="10647606" cy="6239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8" imgW="23276190" imgH="13638095" progId="Photoshop.Image.13">
                  <p:embed/>
                </p:oleObj>
              </mc:Choice>
              <mc:Fallback>
                <p:oleObj name="Image" r:id="rId8" imgW="23276190" imgH="13638095" progId="Photoshop.Image.13">
                  <p:embed/>
                  <p:pic>
                    <p:nvPicPr>
                      <p:cNvPr id="26632" name="Объект 2">
                        <a:extLst>
                          <a:ext uri="{FF2B5EF4-FFF2-40B4-BE49-F238E27FC236}">
                            <a16:creationId xmlns:a16="http://schemas.microsoft.com/office/drawing/2014/main" id="{68362085-D201-4812-902C-0BE82F9986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663" y="1847850"/>
                        <a:ext cx="10647606" cy="62394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3544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:</a:t>
            </a: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 ошибки нейросетей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 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DD09616E-DEAC-4A98-8EBA-6242746220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47849"/>
            <a:ext cx="8191500" cy="605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383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будущее: ошибки задания целей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5083D-0422-4C13-BC51-2593B91216C9}"/>
              </a:ext>
            </a:extLst>
          </p:cNvPr>
          <p:cNvSpPr txBox="1"/>
          <p:nvPr/>
        </p:nvSpPr>
        <p:spPr>
          <a:xfrm>
            <a:off x="1151792" y="1978166"/>
            <a:ext cx="1272247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600" b="1" dirty="0">
                <a:solidFill>
                  <a:schemeClr val="tx2"/>
                </a:solidFill>
              </a:rPr>
              <a:t>Boat race reward-shaping for picking up targets results in not finish race at all but going in circles to hit targets: "Faulty Reward Functions in the Wild", </a:t>
            </a:r>
            <a:r>
              <a:rPr lang="en-US" altLang="ru-RU" sz="3600" b="1" dirty="0" err="1">
                <a:solidFill>
                  <a:schemeClr val="tx2"/>
                </a:solidFill>
              </a:rPr>
              <a:t>OpenAI</a:t>
            </a:r>
            <a:endParaRPr lang="en-US" altLang="ru-RU" sz="3600" b="1" dirty="0">
              <a:solidFill>
                <a:schemeClr val="tx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3600" b="1" dirty="0">
              <a:solidFill>
                <a:schemeClr val="tx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600" b="1" dirty="0">
                <a:solidFill>
                  <a:schemeClr val="tx2"/>
                </a:solidFill>
              </a:rPr>
              <a:t>A classic 3D robot-arm NN agent, in a somewhat unusual setup where the evaluator/reward function is another NN trained to predict human evaluations, learns to move the arm to a position which looks like it is positioned at the goal but is actually just in between the ‘camera’ and the goal: "Learning from Human Preferences", </a:t>
            </a:r>
            <a:r>
              <a:rPr lang="en-US" altLang="ru-RU" sz="3600" b="1" dirty="0" err="1">
                <a:solidFill>
                  <a:schemeClr val="tx2"/>
                </a:solidFill>
              </a:rPr>
              <a:t>Christiano</a:t>
            </a:r>
            <a:r>
              <a:rPr lang="en-US" altLang="ru-RU" sz="3600" b="1" dirty="0">
                <a:solidFill>
                  <a:schemeClr val="tx2"/>
                </a:solidFill>
              </a:rPr>
              <a:t> et al 2017, </a:t>
            </a:r>
            <a:r>
              <a:rPr lang="en-US" altLang="ru-RU" sz="3600" b="1" dirty="0" err="1">
                <a:solidFill>
                  <a:schemeClr val="tx2"/>
                </a:solidFill>
              </a:rPr>
              <a:t>OpenAI</a:t>
            </a:r>
            <a:endParaRPr lang="ru-RU" altLang="ru-RU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0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будущее: ошибки задания целей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55AF5-239C-4BE9-965B-50AE0DEC8F1E}"/>
              </a:ext>
            </a:extLst>
          </p:cNvPr>
          <p:cNvSpPr txBox="1"/>
          <p:nvPr/>
        </p:nvSpPr>
        <p:spPr>
          <a:xfrm>
            <a:off x="971550" y="1779537"/>
            <a:ext cx="1204985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600" b="1" dirty="0">
                <a:solidFill>
                  <a:schemeClr val="tx2"/>
                </a:solidFill>
              </a:rPr>
              <a:t>NASA Mars mission planning, optimizing food/water/electricity consumption for total man-days survival, yields an optimal plan of killing 2/3 crew &amp; keep survivor alive as long as possible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3600" b="1" dirty="0">
              <a:solidFill>
                <a:schemeClr val="tx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3600" b="1" dirty="0">
              <a:solidFill>
                <a:schemeClr val="tx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600" b="1" dirty="0">
                <a:solidFill>
                  <a:schemeClr val="tx2"/>
                </a:solidFill>
              </a:rPr>
              <a:t>Reward-shaping a soccer robot for touching the ball caused it to learn to get to the ball and "vibrate" touching it as fast as possible: David Andre &amp; Astro Teller in Ng et al 1999, "Policy invariance under reward transformations: theory and application to reward shaping"</a:t>
            </a:r>
          </a:p>
        </p:txBody>
      </p:sp>
    </p:spTree>
    <p:extLst>
      <p:ext uri="{BB962C8B-B14F-4D97-AF65-F5344CB8AC3E}">
        <p14:creationId xmlns:p14="http://schemas.microsoft.com/office/powerpoint/2010/main" val="2213426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будущее: ошибки задания целей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graphicFrame>
        <p:nvGraphicFramePr>
          <p:cNvPr id="8" name="Объект 4">
            <a:extLst>
              <a:ext uri="{FF2B5EF4-FFF2-40B4-BE49-F238E27FC236}">
                <a16:creationId xmlns:a16="http://schemas.microsoft.com/office/drawing/2014/main" id="{3B64F713-F92B-41F0-9D9A-2C2CA884B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666961"/>
              </p:ext>
            </p:extLst>
          </p:nvPr>
        </p:nvGraphicFramePr>
        <p:xfrm>
          <a:off x="8160970" y="1847850"/>
          <a:ext cx="9072455" cy="5986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Image" r:id="rId8" imgW="11530159" imgH="7606349" progId="Photoshop.Image.13">
                  <p:embed/>
                </p:oleObj>
              </mc:Choice>
              <mc:Fallback>
                <p:oleObj name="Image" r:id="rId8" imgW="11530159" imgH="7606349" progId="Photoshop.Image.13">
                  <p:embed/>
                  <p:pic>
                    <p:nvPicPr>
                      <p:cNvPr id="31752" name="Объект 4">
                        <a:extLst>
                          <a:ext uri="{FF2B5EF4-FFF2-40B4-BE49-F238E27FC236}">
                            <a16:creationId xmlns:a16="http://schemas.microsoft.com/office/drawing/2014/main" id="{AFCB873C-0E69-4901-A3C9-D63484A09B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0970" y="1847850"/>
                        <a:ext cx="9072455" cy="5986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B725184-C02B-4AF1-858A-603F9B553D84}"/>
              </a:ext>
            </a:extLst>
          </p:cNvPr>
          <p:cNvSpPr txBox="1"/>
          <p:nvPr/>
        </p:nvSpPr>
        <p:spPr>
          <a:xfrm>
            <a:off x="1054575" y="1733370"/>
            <a:ext cx="676178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ru-RU" sz="3200" i="1" dirty="0"/>
              <a:t>First, it completes the first level and then starts to jump from platform to platform in what seems to be a random manner. For a reason unknown to us, the game does not advance to the second round but the platforms start to blink and the agent quickly gains a huge amount of points (close to 1 million for our episode time limit).</a:t>
            </a:r>
            <a:endParaRPr lang="ru-RU" altLang="ru-RU" sz="3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D7A55-6296-48F0-B829-6EA464A90BA0}"/>
              </a:ext>
            </a:extLst>
          </p:cNvPr>
          <p:cNvSpPr txBox="1"/>
          <p:nvPr/>
        </p:nvSpPr>
        <p:spPr>
          <a:xfrm>
            <a:off x="2362200" y="6897538"/>
            <a:ext cx="4603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400" dirty="0"/>
              <a:t>https://arxiv.org/abs/1802.08842</a:t>
            </a:r>
          </a:p>
        </p:txBody>
      </p:sp>
    </p:spTree>
    <p:extLst>
      <p:ext uri="{BB962C8B-B14F-4D97-AF65-F5344CB8AC3E}">
        <p14:creationId xmlns:p14="http://schemas.microsoft.com/office/powerpoint/2010/main" val="368110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Как всё начиналось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40932-0AF7-4A2D-B302-572F9B27F3BC}"/>
              </a:ext>
            </a:extLst>
          </p:cNvPr>
          <p:cNvSpPr txBox="1"/>
          <p:nvPr/>
        </p:nvSpPr>
        <p:spPr>
          <a:xfrm>
            <a:off x="1084860" y="1847850"/>
            <a:ext cx="1112519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Название «машинное обучение» было придумано в </a:t>
            </a:r>
            <a:r>
              <a:rPr lang="ru-RU" sz="3600" b="1" dirty="0"/>
              <a:t>1959</a:t>
            </a:r>
            <a:r>
              <a:rPr lang="ru-RU" sz="3600" dirty="0"/>
              <a:t> году Артуром Сэмюэлем. </a:t>
            </a:r>
            <a:endParaRPr lang="en-US" sz="3600" dirty="0"/>
          </a:p>
          <a:p>
            <a:endParaRPr lang="en-US" sz="3600" dirty="0"/>
          </a:p>
          <a:p>
            <a:r>
              <a:rPr lang="ru-RU" sz="3600" dirty="0"/>
              <a:t>Том М. Митчелл дал широко цитируемое, более формальное определение алгоритмов, изучаемых в области машинного обучения: </a:t>
            </a:r>
            <a:endParaRPr lang="en-US" sz="3600" dirty="0"/>
          </a:p>
          <a:p>
            <a:endParaRPr lang="en-US" sz="3600" dirty="0"/>
          </a:p>
          <a:p>
            <a:r>
              <a:rPr lang="ru-RU" sz="3600" dirty="0"/>
              <a:t>«Говорят, что компьютерная программа учится на основе опыта E в отношении некоторого класса задач T и показателя производительности P, если ее производительность при выполнении задач в T, измеряемая P, улучшается с опытом E.»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будущее: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Baby AGI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07F7E-E77B-4759-8DF5-48C2557C800B}"/>
              </a:ext>
            </a:extLst>
          </p:cNvPr>
          <p:cNvSpPr txBox="1"/>
          <p:nvPr/>
        </p:nvSpPr>
        <p:spPr>
          <a:xfrm>
            <a:off x="1013313" y="1847850"/>
            <a:ext cx="896302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Система использует API OpenAI и Pinecone для создания, определения приоритетов и выполнения задач. Основная идея этой системы заключается в том, что она создает задачи на основе результатов предыдущих задач и заранее определенной цели. Затем скрипт использует возможности обработки естественного языка (NLP) OpenAI для создания новых задач на основе цели, а Pinecone - для хранения и извлечения результатов задач в контексте. Это урезанная версия оригинального </a:t>
            </a:r>
            <a:r>
              <a:rPr lang="ru-RU" sz="3200" dirty="0">
                <a:hlinkClick r:id="rId7"/>
              </a:rPr>
              <a:t>Task-Driven Autonomous Agent</a:t>
            </a:r>
            <a:r>
              <a:rPr lang="ru-RU" sz="3200" dirty="0"/>
              <a:t> (Mar 28, 2023).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5FCB45-821A-495C-B144-AA1D49669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5554" y="1847850"/>
            <a:ext cx="6309946" cy="63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1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: </a:t>
            </a:r>
            <a:r>
              <a:rPr lang="en-US" sz="3600" dirty="0" err="1">
                <a:solidFill>
                  <a:srgbClr val="000000"/>
                </a:solidFill>
                <a:latin typeface="Montserrat SemiBold" pitchFamily="34" charset="0"/>
              </a:rPr>
              <a:t>ChaosGPT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 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12A-D997-4503-B836-BA84412EA995}"/>
              </a:ext>
            </a:extLst>
          </p:cNvPr>
          <p:cNvSpPr txBox="1"/>
          <p:nvPr/>
        </p:nvSpPr>
        <p:spPr>
          <a:xfrm>
            <a:off x="1230923" y="1845563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Проект ChaosGPT (на базе ИИ-решения с открытым исходным кодом </a:t>
            </a:r>
            <a:r>
              <a:rPr lang="ru-RU" dirty="0">
                <a:hlinkClick r:id="rId7"/>
              </a:rPr>
              <a:t>Auto-GPT</a:t>
            </a:r>
            <a:r>
              <a:rPr lang="ru-RU" dirty="0"/>
              <a:t> с поддержкой GPT-4 и API OpenAI) получил доступ в интернет (возможность поиска в Google и </a:t>
            </a:r>
            <a:r>
              <a:rPr lang="ru-RU" dirty="0">
                <a:hlinkClick r:id="rId8"/>
              </a:rPr>
              <a:t>личный аккаунт</a:t>
            </a:r>
            <a:r>
              <a:rPr lang="ru-RU" dirty="0"/>
              <a:t> в Twitter для прямого общения с людьми) и задачу понять, как можно «уничтожить человечество», «установить глобальное господство» и «достичь бессмертия».</a:t>
            </a:r>
          </a:p>
        </p:txBody>
      </p:sp>
    </p:spTree>
    <p:extLst>
      <p:ext uri="{BB962C8B-B14F-4D97-AF65-F5344CB8AC3E}">
        <p14:creationId xmlns:p14="http://schemas.microsoft.com/office/powerpoint/2010/main" val="245978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1400" y="0"/>
            <a:ext cx="70866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0050" y="0"/>
            <a:ext cx="10267950" cy="7391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1550" y="8686800"/>
            <a:ext cx="10360420" cy="64466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>
            <a:off x="952500" y="1009650"/>
            <a:ext cx="11963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Взгляд в будущее: управляемость ИИ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3A5AB-A20D-40F5-85A0-47C752657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992" y="1978269"/>
            <a:ext cx="6330462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49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07144" y="0"/>
            <a:ext cx="8380856" cy="8667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700" y="1333500"/>
            <a:ext cx="2178238" cy="644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29650" y="1333500"/>
            <a:ext cx="1083070" cy="5328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62325" y="1333500"/>
            <a:ext cx="2153957" cy="4583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283845" y="2122675"/>
            <a:ext cx="6522458" cy="50012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17991" y="854659"/>
            <a:ext cx="734867" cy="17199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771127" y="469376"/>
            <a:ext cx="3151536" cy="151441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71550" y="1333500"/>
            <a:ext cx="1924050" cy="45258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52500" y="7134225"/>
            <a:ext cx="8686800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Губин Максим Юрьевич</a:t>
            </a:r>
            <a:endParaRPr lang="en-US" sz="2400" dirty="0"/>
          </a:p>
        </p:txBody>
      </p:sp>
      <p:sp>
        <p:nvSpPr>
          <p:cNvPr id="11" name="Text 1"/>
          <p:cNvSpPr/>
          <p:nvPr/>
        </p:nvSpPr>
        <p:spPr>
          <a:xfrm>
            <a:off x="952500" y="7658100"/>
            <a:ext cx="3676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Программист-аналитик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952500" y="4105275"/>
            <a:ext cx="5524500" cy="158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4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Спасибо
за внимание</a:t>
            </a:r>
            <a:endParaRPr lang="en-US"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Временная шкала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BE3ED-4E7B-4696-B10F-5D5DBB7E3B2D}"/>
              </a:ext>
            </a:extLst>
          </p:cNvPr>
          <p:cNvSpPr txBox="1"/>
          <p:nvPr/>
        </p:nvSpPr>
        <p:spPr>
          <a:xfrm>
            <a:off x="1084860" y="1758462"/>
            <a:ext cx="11125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ru-RU" sz="3600" b="1" dirty="0">
                <a:solidFill>
                  <a:schemeClr val="tx2"/>
                </a:solidFill>
              </a:rPr>
              <a:t>1950 – </a:t>
            </a:r>
            <a:r>
              <a:rPr lang="ru-RU" altLang="ru-RU" sz="3600" b="1" dirty="0">
                <a:solidFill>
                  <a:schemeClr val="tx2"/>
                </a:solidFill>
              </a:rPr>
              <a:t>первые исследования с простыми алгоритмами;</a:t>
            </a:r>
            <a:endParaRPr lang="en-US" altLang="ru-RU" sz="3600" b="1" dirty="0">
              <a:solidFill>
                <a:schemeClr val="tx2"/>
              </a:solidFill>
            </a:endParaRP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ru-RU" sz="3600" b="1" dirty="0">
                <a:solidFill>
                  <a:schemeClr val="tx2"/>
                </a:solidFill>
              </a:rPr>
              <a:t>1960 – </a:t>
            </a:r>
            <a:r>
              <a:rPr lang="ru-RU" altLang="ru-RU" sz="3600" b="1" dirty="0">
                <a:solidFill>
                  <a:schemeClr val="tx2"/>
                </a:solidFill>
              </a:rPr>
              <a:t>Байесовский подход, вероятностные алгоритмы</a:t>
            </a:r>
            <a:r>
              <a:rPr lang="en-US" altLang="ru-RU" sz="3600" b="1" dirty="0">
                <a:solidFill>
                  <a:schemeClr val="tx2"/>
                </a:solidFill>
              </a:rPr>
              <a:t>;</a:t>
            </a: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ru-RU" sz="3600" b="1" dirty="0">
                <a:solidFill>
                  <a:schemeClr val="tx2"/>
                </a:solidFill>
              </a:rPr>
              <a:t>1970 – “AI Winter”;</a:t>
            </a: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ru-RU" sz="3600" b="1" dirty="0">
                <a:solidFill>
                  <a:schemeClr val="tx2"/>
                </a:solidFill>
              </a:rPr>
              <a:t>1980 – </a:t>
            </a:r>
            <a:r>
              <a:rPr lang="ru-RU" altLang="ru-RU" sz="3600" b="1" dirty="0">
                <a:solidFill>
                  <a:schemeClr val="tx2"/>
                </a:solidFill>
              </a:rPr>
              <a:t>Обратное распространение ошибки</a:t>
            </a:r>
            <a:r>
              <a:rPr lang="en-US" altLang="ru-RU" sz="3600" b="1" dirty="0">
                <a:solidFill>
                  <a:schemeClr val="tx2"/>
                </a:solidFill>
              </a:rPr>
              <a:t>;</a:t>
            </a: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ru-RU" sz="3600" b="1" dirty="0">
                <a:solidFill>
                  <a:schemeClr val="tx2"/>
                </a:solidFill>
              </a:rPr>
              <a:t>1990 – </a:t>
            </a:r>
            <a:r>
              <a:rPr lang="ru-RU" altLang="ru-RU" sz="3600" b="1" dirty="0">
                <a:solidFill>
                  <a:schemeClr val="tx2"/>
                </a:solidFill>
              </a:rPr>
              <a:t>Подходы основанные на данных, развитие нейронных сетей</a:t>
            </a:r>
            <a:r>
              <a:rPr lang="en-US" altLang="ru-RU" sz="3600" b="1" dirty="0">
                <a:solidFill>
                  <a:schemeClr val="tx2"/>
                </a:solidFill>
              </a:rPr>
              <a:t>;</a:t>
            </a: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ru-RU" sz="3600" b="1" dirty="0">
                <a:solidFill>
                  <a:schemeClr val="tx2"/>
                </a:solidFill>
              </a:rPr>
              <a:t>2000 – </a:t>
            </a:r>
            <a:r>
              <a:rPr lang="ru-RU" altLang="ru-RU" sz="3600" b="1" dirty="0">
                <a:solidFill>
                  <a:schemeClr val="tx2"/>
                </a:solidFill>
              </a:rPr>
              <a:t>развитие обучения без учителя</a:t>
            </a:r>
            <a:r>
              <a:rPr lang="en-US" altLang="ru-RU" sz="3600" b="1" dirty="0">
                <a:solidFill>
                  <a:schemeClr val="tx2"/>
                </a:solidFill>
              </a:rPr>
              <a:t>;</a:t>
            </a: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en-US" altLang="ru-RU" sz="3600" b="1" dirty="0">
                <a:solidFill>
                  <a:schemeClr val="tx2"/>
                </a:solidFill>
              </a:rPr>
              <a:t>2010 – Deep Learning;</a:t>
            </a:r>
            <a:endParaRPr lang="ru-RU" altLang="ru-RU" sz="3600" b="1" dirty="0">
              <a:solidFill>
                <a:schemeClr val="tx2"/>
              </a:solidFill>
            </a:endParaRPr>
          </a:p>
          <a:p>
            <a:pPr marL="285750" indent="-285750" eaLnBrk="1" hangingPunct="1">
              <a:spcBef>
                <a:spcPct val="0"/>
              </a:spcBef>
              <a:defRPr/>
            </a:pPr>
            <a:r>
              <a:rPr lang="ru-RU" altLang="ru-RU" sz="3600" b="1" dirty="0">
                <a:solidFill>
                  <a:schemeClr val="tx2"/>
                </a:solidFill>
              </a:rPr>
              <a:t>2020 – </a:t>
            </a:r>
            <a:r>
              <a:rPr lang="en-US" altLang="ru-RU" sz="3600" b="1" dirty="0">
                <a:solidFill>
                  <a:schemeClr val="tx2"/>
                </a:solidFill>
              </a:rPr>
              <a:t>Diffusion, </a:t>
            </a:r>
            <a:r>
              <a:rPr lang="ru-RU" altLang="ru-RU" sz="3600" b="1" dirty="0">
                <a:solidFill>
                  <a:schemeClr val="tx2"/>
                </a:solidFill>
              </a:rPr>
              <a:t>большие языковые модели.</a:t>
            </a:r>
            <a:endParaRPr lang="en-US" altLang="ru-RU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5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Временная шкала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29249-42E8-4543-8D37-A226363BF753}"/>
              </a:ext>
            </a:extLst>
          </p:cNvPr>
          <p:cNvSpPr txBox="1"/>
          <p:nvPr/>
        </p:nvSpPr>
        <p:spPr>
          <a:xfrm>
            <a:off x="952500" y="1727179"/>
            <a:ext cx="11673254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1951 – </a:t>
            </a:r>
            <a:r>
              <a:rPr lang="ru-RU" altLang="ru-RU" sz="3200" b="1" dirty="0">
                <a:solidFill>
                  <a:schemeClr val="tx2"/>
                </a:solidFill>
              </a:rPr>
              <a:t>первая искусственная нейросеть</a:t>
            </a:r>
            <a:r>
              <a:rPr lang="en-US" altLang="ru-RU" sz="3200" b="1" dirty="0">
                <a:solidFill>
                  <a:schemeClr val="tx2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1952 – </a:t>
            </a:r>
            <a:r>
              <a:rPr lang="ru-RU" altLang="ru-RU" sz="3200" b="1" dirty="0">
                <a:solidFill>
                  <a:schemeClr val="tx2"/>
                </a:solidFill>
              </a:rPr>
              <a:t>компьютеры играют в шашки</a:t>
            </a:r>
            <a:r>
              <a:rPr lang="en-US" altLang="ru-RU" sz="3200" b="1" dirty="0">
                <a:solidFill>
                  <a:schemeClr val="tx2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1972 – </a:t>
            </a:r>
            <a:r>
              <a:rPr lang="ru-RU" altLang="ru-RU" sz="3200" b="1" dirty="0">
                <a:solidFill>
                  <a:schemeClr val="tx2"/>
                </a:solidFill>
              </a:rPr>
              <a:t> создан язык </a:t>
            </a:r>
            <a:r>
              <a:rPr lang="en-US" altLang="ru-RU" sz="3200" b="1" dirty="0">
                <a:solidFill>
                  <a:schemeClr val="tx2"/>
                </a:solidFill>
              </a:rPr>
              <a:t>Prolog;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1986 – </a:t>
            </a:r>
            <a:r>
              <a:rPr lang="ru-RU" altLang="ru-RU" sz="3200" b="1" dirty="0">
                <a:solidFill>
                  <a:schemeClr val="tx2"/>
                </a:solidFill>
              </a:rPr>
              <a:t>обратное распространение ошибки</a:t>
            </a:r>
            <a:r>
              <a:rPr lang="en-US" altLang="ru-RU" sz="3200" b="1" dirty="0">
                <a:solidFill>
                  <a:schemeClr val="tx2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1989 – </a:t>
            </a:r>
            <a:r>
              <a:rPr lang="ru-RU" altLang="ru-RU" sz="3200" b="1" dirty="0">
                <a:solidFill>
                  <a:schemeClr val="tx2"/>
                </a:solidFill>
              </a:rPr>
              <a:t>открытие обучения с подкреплением</a:t>
            </a:r>
            <a:r>
              <a:rPr lang="en-US" altLang="ru-RU" sz="3200" b="1" dirty="0">
                <a:solidFill>
                  <a:schemeClr val="tx2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1995 – </a:t>
            </a:r>
            <a:r>
              <a:rPr lang="ru-RU" altLang="ru-RU" sz="3200" b="1" dirty="0">
                <a:solidFill>
                  <a:schemeClr val="tx2"/>
                </a:solidFill>
              </a:rPr>
              <a:t>алгоритм случайного леса</a:t>
            </a:r>
            <a:r>
              <a:rPr lang="en-US" altLang="ru-RU" sz="3200" b="1" dirty="0">
                <a:solidFill>
                  <a:schemeClr val="tx2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1997 – IBM Deep Blue </a:t>
            </a:r>
            <a:r>
              <a:rPr lang="ru-RU" altLang="ru-RU" sz="3200" b="1" dirty="0">
                <a:solidFill>
                  <a:schemeClr val="tx2"/>
                </a:solidFill>
              </a:rPr>
              <a:t>побеждает Гарри Каспарова в шахматы</a:t>
            </a:r>
            <a:r>
              <a:rPr lang="en-US" altLang="ru-RU" sz="3200" b="1" dirty="0">
                <a:solidFill>
                  <a:schemeClr val="tx2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2010 – GAN</a:t>
            </a:r>
            <a:r>
              <a:rPr lang="ru-RU" altLang="ru-RU" sz="3200" b="1" dirty="0">
                <a:solidFill>
                  <a:schemeClr val="tx2"/>
                </a:solidFill>
              </a:rPr>
              <a:t> описаны в научной статье</a:t>
            </a:r>
            <a:r>
              <a:rPr lang="en-US" altLang="ru-RU" sz="3200" b="1" dirty="0">
                <a:solidFill>
                  <a:schemeClr val="tx2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2012 – </a:t>
            </a:r>
            <a:r>
              <a:rPr lang="ru-RU" altLang="ru-RU" sz="3200" b="1" dirty="0">
                <a:solidFill>
                  <a:schemeClr val="tx2"/>
                </a:solidFill>
              </a:rPr>
              <a:t>распознавание котиков в видео</a:t>
            </a:r>
            <a:r>
              <a:rPr lang="en-US" altLang="ru-RU" sz="3200" b="1" dirty="0">
                <a:solidFill>
                  <a:schemeClr val="tx2"/>
                </a:solidFill>
              </a:rPr>
              <a:t> YouTube;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2016 – AlphaGo </a:t>
            </a:r>
            <a:r>
              <a:rPr lang="ru-RU" altLang="ru-RU" sz="3200" b="1" dirty="0">
                <a:solidFill>
                  <a:schemeClr val="tx2"/>
                </a:solidFill>
              </a:rPr>
              <a:t>побеждает Ли Седоля в Го</a:t>
            </a:r>
            <a:r>
              <a:rPr lang="en-US" altLang="ru-RU" sz="3200" b="1" dirty="0">
                <a:solidFill>
                  <a:schemeClr val="tx2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2017 – </a:t>
            </a:r>
            <a:r>
              <a:rPr lang="en-US" altLang="ru-RU" sz="3200" b="1" dirty="0" err="1">
                <a:solidFill>
                  <a:schemeClr val="tx2"/>
                </a:solidFill>
              </a:rPr>
              <a:t>AlphaZero</a:t>
            </a:r>
            <a:r>
              <a:rPr lang="en-US" altLang="ru-RU" sz="3200" b="1" dirty="0">
                <a:solidFill>
                  <a:schemeClr val="tx2"/>
                </a:solidFill>
              </a:rPr>
              <a:t> </a:t>
            </a:r>
            <a:r>
              <a:rPr lang="ru-RU" altLang="ru-RU" sz="3200" b="1" dirty="0">
                <a:solidFill>
                  <a:schemeClr val="tx2"/>
                </a:solidFill>
              </a:rPr>
              <a:t>побеждает в Го</a:t>
            </a:r>
            <a:r>
              <a:rPr lang="en-US" altLang="ru-RU" sz="3200" b="1" dirty="0">
                <a:solidFill>
                  <a:schemeClr val="tx2"/>
                </a:solidFill>
              </a:rPr>
              <a:t> AlphaGo;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2019 – GPT-2, </a:t>
            </a:r>
            <a:r>
              <a:rPr lang="en-US" altLang="ru-RU" sz="3200" b="1" dirty="0" err="1">
                <a:solidFill>
                  <a:schemeClr val="tx2"/>
                </a:solidFill>
              </a:rPr>
              <a:t>StyleGAN</a:t>
            </a:r>
            <a:r>
              <a:rPr lang="en-US" altLang="ru-RU" sz="3200" b="1" dirty="0">
                <a:solidFill>
                  <a:schemeClr val="tx2"/>
                </a:solidFill>
              </a:rPr>
              <a:t>.</a:t>
            </a:r>
            <a:endParaRPr lang="ru-RU" altLang="ru-RU" sz="3200" b="1" dirty="0">
              <a:solidFill>
                <a:schemeClr val="tx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2023 – GPT-4, Diffusion.</a:t>
            </a:r>
          </a:p>
        </p:txBody>
      </p:sp>
    </p:spTree>
    <p:extLst>
      <p:ext uri="{BB962C8B-B14F-4D97-AF65-F5344CB8AC3E}">
        <p14:creationId xmlns:p14="http://schemas.microsoft.com/office/powerpoint/2010/main" val="112102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GPT-2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3120"/>
              </a:lnSpc>
            </a:pPr>
            <a:r>
              <a:rPr lang="ru-RU" sz="3000" dirty="0"/>
              <a:t>Февраль 2019 года</a:t>
            </a:r>
          </a:p>
          <a:p>
            <a:pPr lvl="1">
              <a:lnSpc>
                <a:spcPts val="3120"/>
              </a:lnSpc>
            </a:pPr>
            <a:endParaRPr lang="ru-RU" sz="3000" dirty="0"/>
          </a:p>
          <a:p>
            <a:pPr lvl="1">
              <a:lnSpc>
                <a:spcPts val="3120"/>
              </a:lnSpc>
            </a:pPr>
            <a:r>
              <a:rPr lang="ru-RU" sz="3000" dirty="0"/>
              <a:t>1.5 миллиона параметров (весов)</a:t>
            </a:r>
          </a:p>
          <a:p>
            <a:pPr lvl="1">
              <a:lnSpc>
                <a:spcPts val="3120"/>
              </a:lnSpc>
            </a:pPr>
            <a:endParaRPr lang="ru-RU" sz="3000" dirty="0"/>
          </a:p>
          <a:p>
            <a:pPr lvl="1">
              <a:lnSpc>
                <a:spcPts val="3120"/>
              </a:lnSpc>
            </a:pPr>
            <a:r>
              <a:rPr lang="ru-RU" sz="3000" dirty="0"/>
              <a:t>Архитектура Трансформер.</a:t>
            </a:r>
          </a:p>
          <a:p>
            <a:pPr lvl="1">
              <a:lnSpc>
                <a:spcPts val="3120"/>
              </a:lnSpc>
            </a:pPr>
            <a:endParaRPr lang="ru-RU" sz="3000" dirty="0"/>
          </a:p>
          <a:p>
            <a:pPr lvl="1">
              <a:lnSpc>
                <a:spcPts val="3120"/>
              </a:lnSpc>
            </a:pPr>
            <a:r>
              <a:rPr lang="ru-RU" sz="3000" dirty="0"/>
              <a:t>Предсказывает следующее слово на основании предшествующего текста.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53271-06DD-45F2-92DA-70A507B31D62}"/>
              </a:ext>
            </a:extLst>
          </p:cNvPr>
          <p:cNvSpPr txBox="1"/>
          <p:nvPr/>
        </p:nvSpPr>
        <p:spPr>
          <a:xfrm>
            <a:off x="1178169" y="5352871"/>
            <a:ext cx="104452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800" i="1" dirty="0"/>
              <a:t>A large-scale unsupervised language model which generates coherent paragraphs of text, achieves state-of-the-art performance on many language modeling benchmarks, and performs rudimentary reading comprehension, machine translation, question answering, and summarization—all without task-specific training.</a:t>
            </a:r>
          </a:p>
        </p:txBody>
      </p:sp>
    </p:spTree>
    <p:extLst>
      <p:ext uri="{BB962C8B-B14F-4D97-AF65-F5344CB8AC3E}">
        <p14:creationId xmlns:p14="http://schemas.microsoft.com/office/powerpoint/2010/main" val="66906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GPT-2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C4FC9-460F-41F6-A51E-1968D2ACACB4}"/>
              </a:ext>
            </a:extLst>
          </p:cNvPr>
          <p:cNvSpPr txBox="1"/>
          <p:nvPr/>
        </p:nvSpPr>
        <p:spPr>
          <a:xfrm>
            <a:off x="971549" y="1847850"/>
            <a:ext cx="1175091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i="1" dirty="0"/>
              <a:t>The scary thing about GPT-2-generated text is that it flows very naturally if you’re just skimming, reading for writing style and key, evocative words.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i="1" dirty="0">
                <a:solidFill>
                  <a:schemeClr val="tx2"/>
                </a:solidFill>
              </a:rPr>
              <a:t>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i="1" dirty="0"/>
              <a:t>If I just skim, without focusing, they all look totally normal. I would not have noticed they were machine-generated. I would not have noticed anything amiss about them at all.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32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3200" b="1" dirty="0">
                <a:solidFill>
                  <a:schemeClr val="tx2"/>
                </a:solidFill>
              </a:rPr>
              <a:t>https://srconstantin.wordpress.com/2019/02/25/humans-who-are-not-concentrating-are-not-general-intelligences/</a:t>
            </a:r>
            <a:endParaRPr lang="ru-RU" altLang="ru-RU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5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GPT-3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r>
              <a:rPr lang="ru-RU" sz="3000" dirty="0"/>
              <a:t>Сентябрь 2020 года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48B91-BDD6-4FE7-A962-79944C1A03F9}"/>
              </a:ext>
            </a:extLst>
          </p:cNvPr>
          <p:cNvSpPr txBox="1"/>
          <p:nvPr/>
        </p:nvSpPr>
        <p:spPr>
          <a:xfrm>
            <a:off x="879596" y="3189154"/>
            <a:ext cx="11570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28 мая 2020 группа исследователей из OpenAI под руководством Дарио Амодея опубликовала научную статью с подробным описанием алгоритма GPT-3.</a:t>
            </a:r>
            <a:r>
              <a:rPr lang="ru-RU" sz="2400" baseline="30000" dirty="0">
                <a:hlinkClick r:id="rId7"/>
              </a:rPr>
              <a:t>[4]</a:t>
            </a:r>
            <a:r>
              <a:rPr lang="ru-RU" sz="2400" dirty="0"/>
              <a:t> </a:t>
            </a:r>
          </a:p>
          <a:p>
            <a:r>
              <a:rPr lang="ru-RU" sz="2400" dirty="0"/>
              <a:t>GPT-3, как и GPT-2, — это </a:t>
            </a:r>
            <a:r>
              <a:rPr lang="ru-RU" sz="2400" dirty="0">
                <a:hlinkClick r:id="rId8" tooltip="Авторегрессионная модель"/>
              </a:rPr>
              <a:t>авторегрессионная</a:t>
            </a:r>
            <a:r>
              <a:rPr lang="ru-RU" sz="2400" dirty="0"/>
              <a:t> </a:t>
            </a:r>
            <a:r>
              <a:rPr lang="ru-RU" sz="2400" dirty="0">
                <a:hlinkClick r:id="rId9" tooltip="Generative model (страница отсутствует)"/>
              </a:rPr>
              <a:t>генеративная</a:t>
            </a:r>
            <a:r>
              <a:rPr lang="ru-RU" sz="2400" b="0" i="0" baseline="30000" dirty="0">
                <a:effectLst/>
                <a:hlinkClick r:id="rId10" tooltip="en:Generative model"/>
              </a:rPr>
              <a:t>[en]</a:t>
            </a:r>
            <a:r>
              <a:rPr lang="ru-RU" sz="2400" dirty="0"/>
              <a:t> </a:t>
            </a:r>
            <a:r>
              <a:rPr lang="ru-RU" sz="2400" dirty="0">
                <a:hlinkClick r:id="rId11" tooltip="Языковая модель"/>
              </a:rPr>
              <a:t>языковая модель</a:t>
            </a:r>
            <a:r>
              <a:rPr lang="ru-RU" sz="2400" dirty="0"/>
              <a:t> на архитектуре </a:t>
            </a:r>
            <a:r>
              <a:rPr lang="ru-RU" sz="2400" dirty="0">
                <a:hlinkClick r:id="rId12" tooltip="Трансформер (модель машинного обучения)"/>
              </a:rPr>
              <a:t>трансформер</a:t>
            </a:r>
            <a:r>
              <a:rPr lang="ru-RU" sz="2400" dirty="0"/>
              <a:t>. </a:t>
            </a:r>
          </a:p>
          <a:p>
            <a:r>
              <a:rPr lang="ru-RU" sz="2400" dirty="0"/>
              <a:t>По сравнению с GPT-2 количество используемых параметров увеличилось более чем в 100 раз: с 1,5 до 175 млрд.</a:t>
            </a:r>
            <a:r>
              <a:rPr lang="ru-RU" sz="2400" baseline="30000" dirty="0">
                <a:hlinkClick r:id="rId13"/>
              </a:rPr>
              <a:t>[5]</a:t>
            </a:r>
            <a:r>
              <a:rPr lang="ru-RU" sz="2400" baseline="30000" dirty="0">
                <a:hlinkClick r:id="rId14"/>
              </a:rPr>
              <a:t>[6]</a:t>
            </a:r>
            <a:r>
              <a:rPr lang="ru-RU" sz="2400" dirty="0"/>
              <a:t> Обучение модели происходило на </a:t>
            </a:r>
            <a:r>
              <a:rPr lang="ru-RU" sz="2400" dirty="0">
                <a:hlinkClick r:id="rId15" tooltip="Суперкомпьютер"/>
              </a:rPr>
              <a:t>суперкомпьютере</a:t>
            </a:r>
            <a:r>
              <a:rPr lang="ru-RU" sz="2400" dirty="0"/>
              <a:t> </a:t>
            </a:r>
            <a:r>
              <a:rPr lang="ru-RU" sz="2400" dirty="0">
                <a:hlinkClick r:id="rId16" tooltip="Microsoft Azure"/>
              </a:rPr>
              <a:t>Microsoft Azure AI</a:t>
            </a:r>
            <a:r>
              <a:rPr lang="ru-RU" sz="2400" dirty="0"/>
              <a:t>, который был построен специально для OpenAI.</a:t>
            </a:r>
            <a:r>
              <a:rPr lang="ru-RU" sz="2400" baseline="30000" dirty="0">
                <a:hlinkClick r:id="rId17"/>
              </a:rPr>
              <a:t>[7]</a:t>
            </a:r>
            <a:r>
              <a:rPr lang="ru-RU" sz="2400" baseline="30000" dirty="0">
                <a:hlinkClick r:id="rId18"/>
              </a:rPr>
              <a:t>[3]</a:t>
            </a:r>
            <a:r>
              <a:rPr lang="ru-RU" sz="2400" dirty="0"/>
              <a:t> Компания Lambda Labs подсчитала, что на такое обучение могло уйти от 4,6 млн долларов.</a:t>
            </a:r>
            <a:r>
              <a:rPr lang="ru-RU" sz="2400" baseline="30000" dirty="0">
                <a:hlinkClick r:id="rId19"/>
              </a:rPr>
              <a:t>[8]</a:t>
            </a:r>
            <a:r>
              <a:rPr lang="ru-RU" sz="2400" dirty="0"/>
              <a:t> </a:t>
            </a:r>
          </a:p>
          <a:p>
            <a:r>
              <a:rPr lang="ru-RU" sz="2400" dirty="0"/>
              <a:t>Для обучения алгоритма исследователи собрали </a:t>
            </a:r>
            <a:r>
              <a:rPr lang="ru-RU" sz="2400" dirty="0">
                <a:hlinkClick r:id="rId20" tooltip="Набор данных"/>
              </a:rPr>
              <a:t>набор данных</a:t>
            </a:r>
            <a:r>
              <a:rPr lang="ru-RU" sz="2400" dirty="0"/>
              <a:t> из более 570 ГБ текстов, включающий данные проекта </a:t>
            </a:r>
            <a:r>
              <a:rPr lang="ru-RU" sz="2400" dirty="0">
                <a:hlinkClick r:id="rId21" tooltip="Common Crawl (страница отсутствует)"/>
              </a:rPr>
              <a:t>Common Crawl</a:t>
            </a:r>
            <a:r>
              <a:rPr lang="ru-RU" sz="2400" b="0" i="0" baseline="30000" dirty="0">
                <a:effectLst/>
                <a:hlinkClick r:id="rId22" tooltip="en:Common Crawl"/>
              </a:rPr>
              <a:t>[en]</a:t>
            </a:r>
            <a:r>
              <a:rPr lang="ru-RU" sz="2400" dirty="0"/>
              <a:t>, </a:t>
            </a:r>
            <a:r>
              <a:rPr lang="ru-RU" sz="2400" dirty="0">
                <a:hlinkClick r:id="rId23" tooltip="Английская Википедия"/>
              </a:rPr>
              <a:t>английскую Википедию</a:t>
            </a:r>
            <a:r>
              <a:rPr lang="ru-RU" sz="2400" dirty="0"/>
              <a:t>, два датасета с книгами и датасет WebText2 с текстами веб-страниц.</a:t>
            </a:r>
            <a:r>
              <a:rPr lang="ru-RU" sz="2400" baseline="30000" dirty="0">
                <a:hlinkClick r:id="rId13"/>
              </a:rPr>
              <a:t>[5]</a:t>
            </a:r>
            <a:r>
              <a:rPr lang="ru-RU" sz="2400" dirty="0"/>
              <a:t> Лишь 0,11 % документов, входящих в датасет, были на русском языке.</a:t>
            </a:r>
            <a:r>
              <a:rPr lang="ru-RU" sz="2400" baseline="30000" dirty="0">
                <a:hlinkClick r:id="rId24"/>
              </a:rPr>
              <a:t>[9]</a:t>
            </a: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3370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ru-RU" sz="3600" dirty="0">
                <a:solidFill>
                  <a:srgbClr val="000000"/>
                </a:solidFill>
                <a:latin typeface="Montserrat SemiBold" pitchFamily="34" charset="0"/>
              </a:rPr>
              <a:t>Русские альтернативы </a:t>
            </a: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GPT-3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48B91-BDD6-4FE7-A962-79944C1A03F9}"/>
              </a:ext>
            </a:extLst>
          </p:cNvPr>
          <p:cNvSpPr txBox="1"/>
          <p:nvPr/>
        </p:nvSpPr>
        <p:spPr>
          <a:xfrm>
            <a:off x="879596" y="1852723"/>
            <a:ext cx="1157031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22 октября 2020 разработчики из </a:t>
            </a:r>
            <a:r>
              <a:rPr lang="ru-RU" sz="2400" dirty="0">
                <a:hlinkClick r:id="rId7" tooltip="Сбер"/>
              </a:rPr>
              <a:t>Сбербанка</a:t>
            </a:r>
            <a:r>
              <a:rPr lang="ru-RU" sz="2400" dirty="0"/>
              <a:t> объявили о создании русскоязычного аналога GPT-3. Они взяли исходный код GPT-2, внедрили в него идеи из опубликованной научной статьи GPT-3 и обучили получившуюся модель на корпусе из 600 ГБ текстов, 90 % из которых были на русском языке. В набор включили русскую и английскую Википедию, корпус русской литературы, некоторые русскоязычные сайты, а также снимки </a:t>
            </a:r>
            <a:r>
              <a:rPr lang="ru-RU" sz="2400" dirty="0">
                <a:hlinkClick r:id="rId8" tooltip="GitHub"/>
              </a:rPr>
              <a:t>GitHub</a:t>
            </a:r>
            <a:r>
              <a:rPr lang="ru-RU" sz="2400" dirty="0"/>
              <a:t> и </a:t>
            </a:r>
            <a:r>
              <a:rPr lang="ru-RU" sz="2400" dirty="0">
                <a:hlinkClick r:id="rId9" tooltip="Stack Overflow"/>
              </a:rPr>
              <a:t>Stack Overflow</a:t>
            </a:r>
            <a:r>
              <a:rPr lang="ru-RU" sz="2400" dirty="0"/>
              <a:t>. Модель, которую они назвали ruGPT-3 Large, содержит 760 млн параметров</a:t>
            </a:r>
            <a:r>
              <a:rPr lang="ru-RU" sz="2400" baseline="30000" dirty="0">
                <a:hlinkClick r:id="rId10"/>
              </a:rPr>
              <a:t>[30]</a:t>
            </a:r>
            <a:r>
              <a:rPr lang="ru-RU" sz="2400" dirty="0"/>
              <a:t>. В дальнейшем разработчиками были выложены версии модели на 1.3 млрд параметров (ruGPT-3 XL) и на 13 млрд параметров (ruGPT-3 13B). </a:t>
            </a:r>
          </a:p>
          <a:p>
            <a:endParaRPr lang="ru-RU" sz="2400" dirty="0"/>
          </a:p>
          <a:p>
            <a:r>
              <a:rPr lang="ru-RU" sz="2400" dirty="0"/>
              <a:t>22 июня 2022 года </a:t>
            </a:r>
            <a:r>
              <a:rPr lang="ru-RU" sz="2400" dirty="0">
                <a:hlinkClick r:id="rId11" tooltip="Яндекс"/>
              </a:rPr>
              <a:t>Яндекс</a:t>
            </a:r>
            <a:r>
              <a:rPr lang="ru-RU" sz="2400" dirty="0"/>
              <a:t> выложил в открытый доступ исходный код нейросети </a:t>
            </a:r>
            <a:r>
              <a:rPr lang="ru-RU" sz="2400" dirty="0">
                <a:hlinkClick r:id="rId12" tooltip="YaLM (страница отсутствует)"/>
              </a:rPr>
              <a:t>YaLM 100B</a:t>
            </a:r>
            <a:r>
              <a:rPr lang="ru-RU" sz="2400" dirty="0"/>
              <a:t>, предназначенной для генерации и обработки текстов на русском и английском языках</a:t>
            </a:r>
            <a:r>
              <a:rPr lang="ru-RU" sz="2400" baseline="30000" dirty="0">
                <a:hlinkClick r:id="rId13"/>
              </a:rPr>
              <a:t>[31]</a:t>
            </a:r>
            <a:r>
              <a:rPr lang="ru-RU" sz="2400" dirty="0"/>
              <a:t>. YaLM 100В содержит 100 млрд параметров. </a:t>
            </a:r>
          </a:p>
        </p:txBody>
      </p:sp>
    </p:spTree>
    <p:extLst>
      <p:ext uri="{BB962C8B-B14F-4D97-AF65-F5344CB8AC3E}">
        <p14:creationId xmlns:p14="http://schemas.microsoft.com/office/powerpoint/2010/main" val="333424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71550" y="8686800"/>
            <a:ext cx="10360420" cy="644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046961" y="993456"/>
            <a:ext cx="4156179" cy="84596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52500" y="2933700"/>
            <a:ext cx="10267950" cy="361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952500" y="1009650"/>
            <a:ext cx="111252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4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tserrat SemiBold" pitchFamily="34" charset="0"/>
              </a:rPr>
              <a:t>GPT-4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952500" y="1847850"/>
            <a:ext cx="89630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20"/>
              </a:lnSpc>
              <a:buNone/>
            </a:pPr>
            <a:r>
              <a:rPr lang="ru-RU" sz="3000" dirty="0"/>
              <a:t>14 марта 2023 года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B024C-CFFB-4F70-A54A-E7D47AAA5BD1}"/>
              </a:ext>
            </a:extLst>
          </p:cNvPr>
          <p:cNvSpPr txBox="1"/>
          <p:nvPr/>
        </p:nvSpPr>
        <p:spPr>
          <a:xfrm>
            <a:off x="952499" y="2481292"/>
            <a:ext cx="1198294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Мультимодальная  (англ.)рус. большая языковая модель, созданная OpenAI, четвёртая в серии GPT. Microsoft подтвердила, что версии Bing, использующие GPT, на самом деле использовали GPT-4 до его официального выпуска. В качестве трансформера GPT-4 была предварительно обучена прогнозировать следующий токен (используя как общедоступные данные, так и «данные, лицензированные сторонними поставщиками»), а затем была доработана с помощью обучения с подкреплением на основе отзывов людей.</a:t>
            </a:r>
          </a:p>
          <a:p>
            <a:endParaRPr lang="ru-RU" sz="2400" dirty="0"/>
          </a:p>
          <a:p>
            <a:r>
              <a:rPr lang="ru-RU" sz="2400" dirty="0"/>
              <a:t>В техническом отчёте GPT-4 явно </a:t>
            </a:r>
            <a:r>
              <a:rPr lang="ru-RU" sz="2400" b="1" dirty="0"/>
              <a:t>воздерживались от указания размера модели</a:t>
            </a:r>
            <a:r>
              <a:rPr lang="ru-RU" sz="2400" dirty="0"/>
              <a:t>, ссылаясь на «конкурентную среду и последствия для безопасности крупномасштабных моделей». The Verge процитировала слухи о том, что GPT-4 существенно увеличит количество параметров со 175 миллиардов в GPT-3 до 100 триллионов, что генеральный директор OpenAI Сэм Олтмен назвал «полной чушью». Представители США Дон Бейер и Тед Лью подтвердили New York Times, что Олтмен посетил Конгресс в январе 2023 года, чтобы продемонстрировать GPT-4 и его улучшенные «элементы управления безопасностью» по сравнению с другими моделями ИИ. </a:t>
            </a:r>
          </a:p>
        </p:txBody>
      </p:sp>
    </p:spTree>
    <p:extLst>
      <p:ext uri="{BB962C8B-B14F-4D97-AF65-F5344CB8AC3E}">
        <p14:creationId xmlns:p14="http://schemas.microsoft.com/office/powerpoint/2010/main" val="221986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1761</Words>
  <Application>Microsoft Office PowerPoint</Application>
  <PresentationFormat>Custom</PresentationFormat>
  <Paragraphs>127</Paragraphs>
  <Slides>23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Montserrat Medium</vt:lpstr>
      <vt:lpstr>Montserrat SemiBold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Maksim Gubin</cp:lastModifiedBy>
  <cp:revision>16</cp:revision>
  <dcterms:created xsi:type="dcterms:W3CDTF">2023-04-26T09:38:23Z</dcterms:created>
  <dcterms:modified xsi:type="dcterms:W3CDTF">2024-02-26T10:57:11Z</dcterms:modified>
</cp:coreProperties>
</file>